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notesMasterIdLst>
    <p:notesMasterId r:id="rId24"/>
  </p:notesMasterIdLst>
  <p:sldIdLst>
    <p:sldId id="257" r:id="rId2"/>
    <p:sldId id="258" r:id="rId3"/>
    <p:sldId id="283" r:id="rId4"/>
    <p:sldId id="284" r:id="rId5"/>
    <p:sldId id="270" r:id="rId6"/>
    <p:sldId id="271" r:id="rId7"/>
    <p:sldId id="287" r:id="rId8"/>
    <p:sldId id="288" r:id="rId9"/>
    <p:sldId id="285" r:id="rId10"/>
    <p:sldId id="286" r:id="rId11"/>
    <p:sldId id="272" r:id="rId12"/>
    <p:sldId id="281" r:id="rId13"/>
    <p:sldId id="282" r:id="rId14"/>
    <p:sldId id="289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FF9B6E8-E3FD-46ED-A707-6E167AAB6202}">
          <p14:sldIdLst>
            <p14:sldId id="257"/>
            <p14:sldId id="258"/>
            <p14:sldId id="283"/>
            <p14:sldId id="284"/>
            <p14:sldId id="270"/>
            <p14:sldId id="271"/>
            <p14:sldId id="287"/>
            <p14:sldId id="288"/>
            <p14:sldId id="285"/>
            <p14:sldId id="286"/>
            <p14:sldId id="272"/>
            <p14:sldId id="281"/>
            <p14:sldId id="282"/>
            <p14:sldId id="28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AD6C-B12A-4331-8A17-C09A00A4B62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3B8A-4D23-47E9-8862-6191A756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5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9c48c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9c48c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55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93B8A-4D23-47E9-8862-6191A7563E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93B8A-4D23-47E9-8862-6191A7563E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3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6D2F6-A322-0891-EAA1-28DE3A68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F94B2-2CC6-76DB-FA05-63928D37D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0654C-1122-3153-C556-A4006C75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AD18-ADD4-A393-AFBC-FAD4ADB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FB592-FD8B-69C2-9883-850F937E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05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6E16-8EA9-CB47-C955-A6A8B2D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9A7EB-0D40-F120-9843-B7CB4C6EF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CEAC7-4CDF-3220-113A-2CA70C5B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46E0-C27F-9A30-8D34-4149A1EA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0D4E-4DC4-8E93-3D39-8186EB2E8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4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0A0452-27FD-04E9-C491-CBE55DAE2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B88EF-B15F-9EF8-C72B-E775B09E2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0A0C4-6082-2D2B-6A1A-4BA4961F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E2668-2002-E838-EE93-6C8F3E71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92E2-7C97-18EA-113A-AD2ED9E4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21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3E70-AD2C-D461-6FF0-494DEAE4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2927D-9022-4060-2828-AF8A7CEFB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6B3D-9A25-1347-2641-7AD35766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6D3D6-5A7A-175F-F73D-455F3C5E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986BD-BEFB-A54E-48CC-A6F54A6C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471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1FDC-E8A0-299D-721D-A9D68F44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A11A3-2386-3A02-F68F-0578E1AD5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F99A5-2D97-A089-EE7C-D09E0F2A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D83B1-EDC5-1766-530C-7501BC00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81D38-1E8C-EAC1-A37F-E75C9A4D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4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A02A-B86C-9F59-997F-533DBBBF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C2E1-F266-AC5A-26FE-6C3F2DBEC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B0115-A0C3-8AE7-3E84-76A1C4DF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EDBDA-5784-622F-0BC6-36E375B6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33584-8443-DEFE-D12A-4F0779F1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B78CC-0D07-FBFF-2461-F408B5AC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40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CDC0-7675-3B53-87CA-1AB373F4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B585-9A39-706D-BCB2-CF36D4412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AD3E7-4D55-C07D-AECD-A5CB2A95B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D46AD-4406-F2F1-88B3-F97FECF21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1A552-D7B9-6CA2-350D-118A50310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CC496-E643-8098-1169-7270165D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09539-E0E9-8F73-0BE0-E8020A3D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A8AD7-0904-5EA7-FE12-353996B9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69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D291-A4F5-4220-2A89-D8018C35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71764-9F78-FAD6-00B0-7180B6C1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0DA7D-2F40-8356-FC13-F754AC83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0B07A-A965-8058-CABE-C7E223F8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58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B1E12-E89A-CF5B-50D8-DC3F126E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E9C1D-6D7F-613A-7157-B171EBED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A095B-000E-7B1D-21BC-E3902FE7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05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A3A9-1126-AEF1-A83E-7EFA7D08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F3B4-4616-084E-9FE9-65E03DAC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BBDB8-A9D7-84ED-FA88-289C12634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AE156-3FEA-009A-992F-1BA163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E62E0-7451-5D59-1471-D3057EA0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12253-3873-EB6A-8DD8-21DB86EE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4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5C32-F686-E0DD-4B64-716CA5AA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B3AE8-D899-AF2D-8C77-7B4A457CD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1A489-D8E1-BB08-3DAD-50F811FA6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1A237-9F77-6D96-02CE-7B01F1863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B110F-9D82-A103-B53D-668598B5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86B1A-862A-E785-E7CC-7887AAC2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41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8EB6F-2414-3D20-1F18-44A05315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88D8-6DA2-4A5B-9E6B-3A35ED72D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64C7A-589C-A034-3EBF-141B8BB2D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D0D12-B9C1-1B4A-D776-362E40957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6E60-4300-646B-BB4F-569827816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6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t="17228" b="8027"/>
          <a:stretch/>
        </p:blipFill>
        <p:spPr>
          <a:xfrm>
            <a:off x="-49133" y="633"/>
            <a:ext cx="1223406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-42068" y="4666200"/>
            <a:ext cx="12234069" cy="2192000"/>
          </a:xfrm>
          <a:prstGeom prst="rect">
            <a:avLst/>
          </a:prstGeom>
          <a:solidFill>
            <a:srgbClr val="184482">
              <a:alpha val="69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-63263" y="4533341"/>
            <a:ext cx="10492000" cy="188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" sz="8000" b="1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CIS Tech Update</a:t>
            </a:r>
            <a:endParaRPr sz="2400" b="1" dirty="0">
              <a:solidFill>
                <a:schemeClr val="lt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sz="quarter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-42067" y="4666200"/>
            <a:ext cx="7652400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Chicago Meeting, August 15</a:t>
            </a:r>
            <a:r>
              <a:rPr lang="en" sz="2400" b="1" baseline="300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th</a:t>
            </a:r>
            <a:r>
              <a:rPr lang="en" sz="2400" b="1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, 2022</a:t>
            </a:r>
            <a:endParaRPr sz="2400" b="1" dirty="0">
              <a:solidFill>
                <a:schemeClr val="lt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3901" y="5137185"/>
            <a:ext cx="1249967" cy="124996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-56198" y="6075091"/>
            <a:ext cx="11948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Peter </a:t>
            </a:r>
            <a:r>
              <a:rPr lang="en-US" sz="2400" dirty="0" err="1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Camporeale</a:t>
            </a:r>
            <a:r>
              <a:rPr lang="en-US" sz="24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 </a:t>
            </a:r>
            <a:r>
              <a:rPr lang="en" sz="24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and Jacky Li</a:t>
            </a:r>
            <a:endParaRPr sz="2400" dirty="0">
              <a:solidFill>
                <a:schemeClr val="lt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830" y="4886649"/>
            <a:ext cx="1379700" cy="175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00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0" y="2052090"/>
            <a:ext cx="8825659" cy="3261857"/>
          </a:xfrm>
        </p:spPr>
        <p:txBody>
          <a:bodyPr>
            <a:normAutofit/>
          </a:bodyPr>
          <a:lstStyle/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1.d. Performance: TUCS Quality Flags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71DC429-9C09-212B-A90B-D31539BC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6" y="2379729"/>
            <a:ext cx="6450106" cy="387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6DD850E-7F09-D4C7-89B6-38C09A3F0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93" y="2379729"/>
            <a:ext cx="6450107" cy="387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E1F15-BBE7-99AC-E718-4194BDBAEF58}"/>
              </a:ext>
            </a:extLst>
          </p:cNvPr>
          <p:cNvSpPr txBox="1"/>
          <p:nvPr/>
        </p:nvSpPr>
        <p:spPr>
          <a:xfrm>
            <a:off x="1050758" y="6143321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TUCS Quality Flags, June 23 – July 14 (163 channels)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00F26-6497-08E3-C959-45EB5052C1D7}"/>
              </a:ext>
            </a:extLst>
          </p:cNvPr>
          <p:cNvSpPr txBox="1"/>
          <p:nvPr/>
        </p:nvSpPr>
        <p:spPr>
          <a:xfrm>
            <a:off x="6514344" y="6146996"/>
            <a:ext cx="415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TUCS Quality Flags, July 15 – August 8 (25 channels)</a:t>
            </a:r>
          </a:p>
        </p:txBody>
      </p:sp>
    </p:spTree>
    <p:extLst>
      <p:ext uri="{BB962C8B-B14F-4D97-AF65-F5344CB8AC3E}">
        <p14:creationId xmlns:p14="http://schemas.microsoft.com/office/powerpoint/2010/main" val="35809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938993"/>
            <a:ext cx="11410122" cy="149000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Overview:</a:t>
            </a:r>
          </a:p>
          <a:p>
            <a:pPr lvl="1"/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Monitoring the current supplied to 5V motherboards in Tile modules</a:t>
            </a:r>
          </a:p>
          <a:p>
            <a:pPr lvl="1"/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Currently, there is an online database. We want to collect this data to monitor current trips and integrate it with current systems</a:t>
            </a:r>
          </a:p>
          <a:p>
            <a:pPr lvl="1"/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DDV applies “smoothing” to DCS: it only updates if the current change is outside a given interval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2. LVPS/DCS Monitoring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E5A39-78C9-3AC6-273E-3BD675288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" t="14184" r="2500" b="6525"/>
          <a:stretch/>
        </p:blipFill>
        <p:spPr>
          <a:xfrm>
            <a:off x="805069" y="3502817"/>
            <a:ext cx="7214543" cy="3355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EDD80-0ACF-0438-9CFB-E6B6C646BDA2}"/>
              </a:ext>
            </a:extLst>
          </p:cNvPr>
          <p:cNvSpPr txBox="1"/>
          <p:nvPr/>
        </p:nvSpPr>
        <p:spPr>
          <a:xfrm>
            <a:off x="8249055" y="4348264"/>
            <a:ext cx="179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Online DDV data/plotting </a:t>
            </a:r>
          </a:p>
        </p:txBody>
      </p:sp>
    </p:spTree>
    <p:extLst>
      <p:ext uri="{BB962C8B-B14F-4D97-AF65-F5344CB8AC3E}">
        <p14:creationId xmlns:p14="http://schemas.microsoft.com/office/powerpoint/2010/main" val="298074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2" y="2757942"/>
            <a:ext cx="6784968" cy="326185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Connected with Felipe Martins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Generated code for accessing/checking DCS values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Became familiar with some legacy code 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Added new functionalities: time-averaging of current</a:t>
            </a:r>
          </a:p>
          <a:p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Integrate the code into TIO (online monitoring system)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Connect with Sergei </a:t>
            </a:r>
            <a:r>
              <a:rPr lang="en-US" altLang="zh-CN" sz="8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Chekalev</a:t>
            </a:r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2. LVPS/DCS Monitoring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9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2" y="2757942"/>
            <a:ext cx="6784968" cy="32618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-48638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3. L1 Calo Trigger System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0AFBA-8EA1-BCFE-B656-ECDB73605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5" t="22837" r="44349" b="32340"/>
          <a:stretch/>
        </p:blipFill>
        <p:spPr>
          <a:xfrm>
            <a:off x="6913552" y="2089822"/>
            <a:ext cx="5007620" cy="3017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3FE831-67DE-FC6D-6192-6A7EAE320CB9}"/>
                  </a:ext>
                </a:extLst>
              </p:cNvPr>
              <p:cNvSpPr txBox="1"/>
              <p:nvPr/>
            </p:nvSpPr>
            <p:spPr>
              <a:xfrm>
                <a:off x="663913" y="2005514"/>
                <a:ext cx="4708712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Connected with Danijela Bogavac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Overview of system: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Towers are collections of PMTs and front-end electronics that sum events covering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=0.1×0.1</m:t>
                    </m:r>
                  </m:oMath>
                </a14:m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 to produce trigger signals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Goals: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Monitoring of trigger rates in the L1 Calo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Integrate with Data Quality Monitoring Display (DQMD) in ACR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Analyze PMT scans to identify low trigger rates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3FE831-67DE-FC6D-6192-6A7EAE320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13" y="2005514"/>
                <a:ext cx="4708712" cy="3785652"/>
              </a:xfrm>
              <a:prstGeom prst="rect">
                <a:avLst/>
              </a:prstGeom>
              <a:blipFill>
                <a:blip r:embed="rId3"/>
                <a:stretch>
                  <a:fillRect l="-1166" t="-966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B492B3-84E4-7118-FA73-C55DDDEC110B}"/>
              </a:ext>
            </a:extLst>
          </p:cNvPr>
          <p:cNvSpPr txBox="1"/>
          <p:nvPr/>
        </p:nvSpPr>
        <p:spPr>
          <a:xfrm>
            <a:off x="8093413" y="5369668"/>
            <a:ext cx="334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Schematic of L1 calo tower</a:t>
            </a:r>
          </a:p>
        </p:txBody>
      </p:sp>
    </p:spTree>
    <p:extLst>
      <p:ext uri="{BB962C8B-B14F-4D97-AF65-F5344CB8AC3E}">
        <p14:creationId xmlns:p14="http://schemas.microsoft.com/office/powerpoint/2010/main" val="41061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2" y="2757942"/>
            <a:ext cx="6784968" cy="32618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-48638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3. L1 Calo Trigger System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492B3-84E4-7118-FA73-C55DDDEC110B}"/>
              </a:ext>
            </a:extLst>
          </p:cNvPr>
          <p:cNvSpPr txBox="1"/>
          <p:nvPr/>
        </p:nvSpPr>
        <p:spPr>
          <a:xfrm>
            <a:off x="2529488" y="3465540"/>
            <a:ext cx="3346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Online Histogram Presenter (OHP) Trigger Monitor (current organization)</a:t>
            </a:r>
          </a:p>
        </p:txBody>
      </p:sp>
      <p:pic>
        <p:nvPicPr>
          <p:cNvPr id="2" name="Picture 1" descr="A picture containing text, indoor, monitor, wall&#10;&#10;Description automatically generated">
            <a:extLst>
              <a:ext uri="{FF2B5EF4-FFF2-40B4-BE49-F238E27FC236}">
                <a16:creationId xmlns:a16="http://schemas.microsoft.com/office/drawing/2014/main" id="{1CF5C356-FA55-44D7-336A-A2A7D7F7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16317" r="50000" b="20000"/>
          <a:stretch/>
        </p:blipFill>
        <p:spPr>
          <a:xfrm>
            <a:off x="6569490" y="2085435"/>
            <a:ext cx="3797299" cy="42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0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7283" y="1263157"/>
            <a:ext cx="5758201" cy="1966424"/>
          </a:xfrm>
        </p:spPr>
        <p:txBody>
          <a:bodyPr>
            <a:normAutofit fontScale="25000" lnSpcReduction="20000"/>
          </a:bodyPr>
          <a:lstStyle/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sz="45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Reviewing code/documentation</a:t>
            </a:r>
          </a:p>
          <a:p>
            <a:pPr lvl="1"/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Tour of ACR to see these systems in action</a:t>
            </a:r>
          </a:p>
          <a:p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Meeting with Danijela again next week to commence project </a:t>
            </a:r>
          </a:p>
          <a:p>
            <a:pPr marL="457200" lvl="1" indent="0">
              <a:buNone/>
            </a:pPr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3. L1 Calo Trigger System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D15F8-2EA3-B9FA-D3D0-4C21E2E3F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40" t="16596" r="21728" b="16737"/>
          <a:stretch/>
        </p:blipFill>
        <p:spPr>
          <a:xfrm>
            <a:off x="6196517" y="1661993"/>
            <a:ext cx="5856051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6B34EF-1418-6AD5-F971-2FA5B6F5C48E}"/>
              </a:ext>
            </a:extLst>
          </p:cNvPr>
          <p:cNvSpPr txBox="1"/>
          <p:nvPr/>
        </p:nvSpPr>
        <p:spPr>
          <a:xfrm>
            <a:off x="6196516" y="6233993"/>
            <a:ext cx="51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Current L1 Calo Mapping Tool in Online Histogram Presenter (OHP)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9486C9-7BDD-7810-7F2E-A491F01B6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3" t="37163" r="60903" b="34042"/>
          <a:stretch/>
        </p:blipFill>
        <p:spPr>
          <a:xfrm>
            <a:off x="1050587" y="3262516"/>
            <a:ext cx="4610911" cy="2971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63D633-5C81-9542-DFF0-9976E1B81F09}"/>
              </a:ext>
            </a:extLst>
          </p:cNvPr>
          <p:cNvSpPr txBox="1"/>
          <p:nvPr/>
        </p:nvSpPr>
        <p:spPr>
          <a:xfrm>
            <a:off x="1287294" y="6209108"/>
            <a:ext cx="51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Current L1 Calo Mapping Tool Data Quality Monitoring Display (DQMD)</a:t>
            </a:r>
          </a:p>
        </p:txBody>
      </p:sp>
    </p:spTree>
    <p:extLst>
      <p:ext uri="{BB962C8B-B14F-4D97-AF65-F5344CB8AC3E}">
        <p14:creationId xmlns:p14="http://schemas.microsoft.com/office/powerpoint/2010/main" val="3944741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Dawit explained his code and the goal of the simulations 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Recreated plots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Connect with FCS group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None, until further notice.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4. Fast Calo Simulation (FCS)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6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Meeting with Irakli Minashvili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Checked the legacy Tile system in Test Beam.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Fixed </a:t>
            </a:r>
            <a:r>
              <a:rPr lang="en-US" altLang="zh-CN" sz="16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Mobidick</a:t>
            </a:r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 HV problem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Shift training before new test beam in November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None maintenance until further notice (Irakli is taking his vacation)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5. Test Beam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75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164" y="1661993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Peter’s first shifts were August 2 – August 8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Monitoring data quality for Tile modules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Reporting on </a:t>
            </a:r>
            <a:r>
              <a:rPr lang="en-US" altLang="zh-CN" sz="16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LAr</a:t>
            </a:r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 status and major problems 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More shifts in late August and September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Jacky’s shift training is in late August, will take shifts next semester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4800" b="1">
                <a:solidFill>
                  <a:schemeClr val="bg1"/>
                </a:solidFill>
                <a:latin typeface="Bahnschrift" panose="020B0502040204020203" pitchFamily="34" charset="0"/>
              </a:rPr>
              <a:t>6. ATLAS Control Room Shifts</a:t>
            </a:r>
            <a:endParaRPr lang="en-US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79D02-3F2F-BF72-68AA-8E8D9815B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18" y="3316804"/>
            <a:ext cx="4412830" cy="330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B1CCB-8FFE-2D5D-82E4-B0C35CEC7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3" y="3323986"/>
            <a:ext cx="4412830" cy="33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48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Old CIS techs leaving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Katie left on July 25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Dawit left on August 13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Prof. David Miller’s visit late June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Getting settled in the city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Learning/refreshing driving manual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4800" b="1">
                <a:solidFill>
                  <a:schemeClr val="bg1"/>
                </a:solidFill>
                <a:latin typeface="Bahnschrift" panose="020B0502040204020203" pitchFamily="34" charset="0"/>
              </a:rPr>
              <a:t>7. Life</a:t>
            </a:r>
            <a:endParaRPr lang="en-US"/>
          </a:p>
          <a:p>
            <a:pPr algn="ctr"/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B5218E0-5DE0-60D3-F782-41EE5A13F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90" y="2346311"/>
            <a:ext cx="4374473" cy="3280855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10A9A6E1-059D-870B-F7FB-CE495D7E200E}"/>
              </a:ext>
            </a:extLst>
          </p:cNvPr>
          <p:cNvSpPr/>
          <p:nvPr/>
        </p:nvSpPr>
        <p:spPr>
          <a:xfrm>
            <a:off x="8105211" y="5619689"/>
            <a:ext cx="3047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Bahnschrift" panose="020B0502040204020203" pitchFamily="34" charset="0"/>
              </a:rPr>
              <a:t>June 29</a:t>
            </a:r>
            <a:r>
              <a:rPr lang="en-US" altLang="zh-CN" baseline="30000" dirty="0">
                <a:latin typeface="Bahnschrift" panose="020B0502040204020203" pitchFamily="34" charset="0"/>
              </a:rPr>
              <a:t>th</a:t>
            </a:r>
            <a:r>
              <a:rPr lang="en-US" altLang="zh-CN" dirty="0">
                <a:latin typeface="Bahnschrift" panose="020B0502040204020203" pitchFamily="34" charset="0"/>
              </a:rPr>
              <a:t> , </a:t>
            </a:r>
            <a:r>
              <a:rPr lang="en-US" altLang="zh-CN" sz="2000" dirty="0">
                <a:latin typeface="Bahnschrift" panose="020B0502040204020203" pitchFamily="34" charset="0"/>
              </a:rPr>
              <a:t>Dinner</a:t>
            </a:r>
            <a:r>
              <a:rPr lang="en-US" altLang="zh-CN" dirty="0">
                <a:latin typeface="Bahnschrift" panose="020B0502040204020203" pitchFamily="34" charset="0"/>
              </a:rPr>
              <a:t> at Luigi’s</a:t>
            </a:r>
            <a:endParaRPr lang="en-US" altLang="zh-CN" baseline="30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6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2848" y="2169791"/>
            <a:ext cx="9546304" cy="3822031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CIS Constant Updates</a:t>
            </a:r>
            <a:endParaRPr lang="en-US" altLang="zh-CN" sz="1600" dirty="0">
              <a:solidFill>
                <a:srgbClr val="404040"/>
              </a:solidFill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Summary of CIS</a:t>
            </a: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June 23 – July 14</a:t>
            </a: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July 15 – August 9</a:t>
            </a: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Performance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Low Voltage Power Supply / Detector Control System Monitoring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L1 Trigger System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Fast Calo Simulation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Test Beam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ATLAS Control Room Shifts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Life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Outline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2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9736" y="2405652"/>
            <a:ext cx="1762599" cy="1310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Bahnschrift" panose="020B0502040204020203" pitchFamily="34" charset="0"/>
                <a:cs typeface="Times New Roman" panose="02020603050405020304" pitchFamily="18" charset="0"/>
              </a:rPr>
              <a:t>Jacky teaching Peter to drive manual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7. Life (More Pictures)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78EFF-F4E1-57EC-76C9-1EEAF69E0CF1}"/>
              </a:ext>
            </a:extLst>
          </p:cNvPr>
          <p:cNvSpPr txBox="1"/>
          <p:nvPr/>
        </p:nvSpPr>
        <p:spPr>
          <a:xfrm>
            <a:off x="9165886" y="3312426"/>
            <a:ext cx="3528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Bahnschrift" panose="020B0502040204020203" pitchFamily="34" charset="0"/>
                <a:cs typeface="Times New Roman" panose="02020603050405020304" pitchFamily="18" charset="0"/>
              </a:rPr>
              <a:t>Peter playing the carillon at Cathedrale St.-Pierre</a:t>
            </a:r>
            <a:endParaRPr lang="en-US" altLang="zh-CN" sz="18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B35C3-A30C-87C6-55D2-7D9EBDEA87B7}"/>
              </a:ext>
            </a:extLst>
          </p:cNvPr>
          <p:cNvSpPr txBox="1"/>
          <p:nvPr/>
        </p:nvSpPr>
        <p:spPr>
          <a:xfrm>
            <a:off x="147809" y="6441098"/>
            <a:ext cx="352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Bahnschrift" panose="020B0502040204020203" pitchFamily="34" charset="0"/>
                <a:cs typeface="Times New Roman" panose="02020603050405020304" pitchFamily="18" charset="0"/>
              </a:rPr>
              <a:t>At Bains des </a:t>
            </a:r>
            <a:r>
              <a:rPr lang="en-US" altLang="zh-CN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Pâquis</a:t>
            </a:r>
            <a:r>
              <a:rPr lang="en-US" altLang="zh-CN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erson playing a piano&#10;&#10;Description automatically generated with medium confidence">
            <a:extLst>
              <a:ext uri="{FF2B5EF4-FFF2-40B4-BE49-F238E27FC236}">
                <a16:creationId xmlns:a16="http://schemas.microsoft.com/office/drawing/2014/main" id="{B3005BEF-0AB1-A30F-36D8-C64530CB0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744" y="4029355"/>
            <a:ext cx="2059813" cy="2574766"/>
          </a:xfrm>
          <a:prstGeom prst="rect">
            <a:avLst/>
          </a:prstGeom>
        </p:spPr>
      </p:pic>
      <p:pic>
        <p:nvPicPr>
          <p:cNvPr id="12" name="Picture 11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E3DA55FC-0E9E-A055-6945-4758A64D2E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7809" y="3844689"/>
            <a:ext cx="3433021" cy="2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79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8. Questions?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03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830996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 for your attention </a:t>
            </a:r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9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6307" y="2422187"/>
            <a:ext cx="8385242" cy="388133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Use known input charge to calibrate ADC counts of front-end electronics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3-in-1 cards contain 5,100 pF capacitors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Input known charge 60 times, sample each pulse 7 times </a:t>
            </a:r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pulse amplitude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Fit mean pulse amplitude (in ADC counts) to injected charge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CIS calibration runs are taken between ATLAS runs, roughly 3 times per week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 TUCS to analyze data for recent runs and identify DQ issues in channels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Monitor individual channels: drifting, high scatter, half-gain?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Monitor overall performance: percent change, long-term stability, RMS/mean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Upload new constants to database</a:t>
            </a:r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lvl="1"/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1.a. Summary of CIS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5520B-540A-0816-A8FA-6EFF5005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24" t="18252" r="57154" b="53475"/>
          <a:stretch/>
        </p:blipFill>
        <p:spPr>
          <a:xfrm>
            <a:off x="9092121" y="208732"/>
            <a:ext cx="2775624" cy="2041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73B56-F5CC-DEB9-1BAA-66C6AC581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5" t="19338" r="16463" b="54422"/>
          <a:stretch/>
        </p:blipFill>
        <p:spPr>
          <a:xfrm>
            <a:off x="9092121" y="2570247"/>
            <a:ext cx="2775624" cy="1894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EF2056-D355-BA1A-D227-869F3E3FB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2" t="47092" r="53883" b="24965"/>
          <a:stretch/>
        </p:blipFill>
        <p:spPr>
          <a:xfrm>
            <a:off x="9020782" y="4636951"/>
            <a:ext cx="2986391" cy="21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1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254425"/>
            <a:ext cx="5486400" cy="4354232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Transition from last generation of Katie and Dawit to Peter and Jacky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163 Channels in update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Many timing changes in the middle of June caused bad runs (see Amplitude-Charge ratio plots). Visible as step function in plots of constant for each module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Took runs instead from near the end of June for better statistics</a:t>
            </a:r>
          </a:p>
          <a:p>
            <a:pPr lvl="1"/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lvl="1"/>
            <a:endParaRPr lang="zh-CN" altLang="en-US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1.b. CIS Constant Update: June 23-July 14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52B34-5D9D-4FDC-D4CF-FB9C493D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980" y="2254425"/>
            <a:ext cx="5922440" cy="40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39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1.b. CIS Constant Update: June 23-July 14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19A7C6-C4D7-A8AC-5294-D639A669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33" y="2115081"/>
            <a:ext cx="5468471" cy="39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8BC63D-8949-0FBE-9F4E-1F12CF70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5081"/>
            <a:ext cx="6096000" cy="439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EF3C5-8256-8F2A-6A8A-208DC1FCB930}"/>
              </a:ext>
            </a:extLst>
          </p:cNvPr>
          <p:cNvSpPr txBox="1"/>
          <p:nvPr/>
        </p:nvSpPr>
        <p:spPr>
          <a:xfrm>
            <a:off x="1235242" y="6240379"/>
            <a:ext cx="399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Drifting channel, marked as bad CIS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2495C-1755-C538-5286-272AD1BCA1F5}"/>
              </a:ext>
            </a:extLst>
          </p:cNvPr>
          <p:cNvSpPr txBox="1"/>
          <p:nvPr/>
        </p:nvSpPr>
        <p:spPr>
          <a:xfrm>
            <a:off x="6753727" y="62744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High-scatter channel, marked as bad </a:t>
            </a:r>
            <a:r>
              <a:rPr lang="en-US" dirty="0">
                <a:latin typeface="Bahnschrift" panose="020B0502040204020203" pitchFamily="34" charset="0"/>
              </a:rPr>
              <a:t>CIS</a:t>
            </a:r>
          </a:p>
        </p:txBody>
      </p:sp>
    </p:spTree>
    <p:extLst>
      <p:ext uri="{BB962C8B-B14F-4D97-AF65-F5344CB8AC3E}">
        <p14:creationId xmlns:p14="http://schemas.microsoft.com/office/powerpoint/2010/main" val="1181761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0" y="2052090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We presented these results at the Thursday Tile Maintenance meeting. Database will be updated by Tuesday.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Only 26 channels in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1.c. CIS Constant Update: July 14 – August 8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25E818-A7F1-4491-610C-EA5ADF5DC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804" y="3268482"/>
            <a:ext cx="5056161" cy="364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450AE1A-35E6-D730-DE80-17EE41C85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5" y="3268482"/>
            <a:ext cx="5056161" cy="364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4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0" y="2052090"/>
            <a:ext cx="8825659" cy="3261857"/>
          </a:xfrm>
        </p:spPr>
        <p:txBody>
          <a:bodyPr>
            <a:normAutofit/>
          </a:bodyPr>
          <a:lstStyle/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1.d. Performance: DB % Change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7C326D-115F-6CF1-9547-5F6D2585E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88" y="2052088"/>
            <a:ext cx="5574711" cy="40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6980281-3203-BAC8-CE5A-365A9BC2A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52089"/>
            <a:ext cx="5574711" cy="40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1DBDD4-DBA4-B0C4-49F2-3D5477BB52D3}"/>
              </a:ext>
            </a:extLst>
          </p:cNvPr>
          <p:cNvSpPr txBox="1"/>
          <p:nvPr/>
        </p:nvSpPr>
        <p:spPr>
          <a:xfrm>
            <a:off x="790115" y="5993132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% change in database values, June 23 – July 14 (163 channels)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A9C81-6246-FA88-4377-EEF578795DA2}"/>
              </a:ext>
            </a:extLst>
          </p:cNvPr>
          <p:cNvSpPr txBox="1"/>
          <p:nvPr/>
        </p:nvSpPr>
        <p:spPr>
          <a:xfrm>
            <a:off x="7407401" y="5993132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% change in database values, July 14 – August 8 (25 channels)</a:t>
            </a:r>
          </a:p>
        </p:txBody>
      </p:sp>
    </p:spTree>
    <p:extLst>
      <p:ext uri="{BB962C8B-B14F-4D97-AF65-F5344CB8AC3E}">
        <p14:creationId xmlns:p14="http://schemas.microsoft.com/office/powerpoint/2010/main" val="122438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380" y="2003920"/>
            <a:ext cx="3384884" cy="515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Example: July 14- August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4800" b="1">
                <a:solidFill>
                  <a:schemeClr val="bg1"/>
                </a:solidFill>
                <a:latin typeface="Bahnschrift" panose="020B0502040204020203" pitchFamily="34" charset="0"/>
              </a:rPr>
              <a:t>1.d. Performance: Distribution by Channel</a:t>
            </a:r>
          </a:p>
          <a:p>
            <a:pPr algn="ctr"/>
            <a:endParaRPr lang="en-US"/>
          </a:p>
          <a:p>
            <a:pPr algn="ctr"/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13291DA-D039-7BC5-66D7-55BB1FF62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3" y="2690278"/>
            <a:ext cx="5036991" cy="36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49DE654E-EFF0-9F85-8443-411D3B99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38" y="2667058"/>
            <a:ext cx="5101389" cy="36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2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0" y="2052090"/>
            <a:ext cx="8825659" cy="3261857"/>
          </a:xfrm>
        </p:spPr>
        <p:txBody>
          <a:bodyPr>
            <a:normAutofit/>
          </a:bodyPr>
          <a:lstStyle/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1.d. Performance: RMS/Mean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FFCE48-49AE-2B6F-D467-E1E40E820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90" y="2402050"/>
            <a:ext cx="5289671" cy="381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7B107E2-132A-A518-08C6-D1A6F967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27" y="2402049"/>
            <a:ext cx="5289672" cy="381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4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</TotalTime>
  <Words>859</Words>
  <Application>Microsoft Office PowerPoint</Application>
  <PresentationFormat>Widescreen</PresentationFormat>
  <Paragraphs>180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等线</vt:lpstr>
      <vt:lpstr>Arial</vt:lpstr>
      <vt:lpstr>Bahnschrift</vt:lpstr>
      <vt:lpstr>Calibri</vt:lpstr>
      <vt:lpstr>Calibri Light</vt:lpstr>
      <vt:lpstr>Cambria Math</vt:lpstr>
      <vt:lpstr>Office Theme</vt:lpstr>
      <vt:lpstr>CIS Tech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Tech Update</dc:title>
  <dc:creator>Jacky Li</dc:creator>
  <cp:lastModifiedBy>Peter Camporeale</cp:lastModifiedBy>
  <cp:revision>18</cp:revision>
  <dcterms:created xsi:type="dcterms:W3CDTF">2022-08-11T10:20:40Z</dcterms:created>
  <dcterms:modified xsi:type="dcterms:W3CDTF">2022-08-15T12:45:01Z</dcterms:modified>
</cp:coreProperties>
</file>